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503" r:id="rId3"/>
    <p:sldId id="1981" r:id="rId5"/>
    <p:sldId id="1920" r:id="rId6"/>
    <p:sldId id="1928" r:id="rId7"/>
    <p:sldId id="1929" r:id="rId8"/>
    <p:sldId id="2014" r:id="rId9"/>
    <p:sldId id="2016" r:id="rId10"/>
    <p:sldId id="2017" r:id="rId11"/>
    <p:sldId id="2018" r:id="rId12"/>
    <p:sldId id="2019" r:id="rId13"/>
    <p:sldId id="2011" r:id="rId14"/>
    <p:sldId id="2012" r:id="rId15"/>
    <p:sldId id="2020" r:id="rId16"/>
    <p:sldId id="2021" r:id="rId17"/>
    <p:sldId id="1913" r:id="rId18"/>
  </p:sldIdLst>
  <p:sldSz cx="10167620" cy="571944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  <p14:sldId id="1981"/>
            <p14:sldId id="1920"/>
          </p14:sldIdLst>
        </p14:section>
        <p14:section name="内容节" id="{CC20E8B7-C7A4-F745-8799-5931364FEEEB}">
          <p14:sldIdLst>
            <p14:sldId id="1929"/>
            <p14:sldId id="2014"/>
            <p14:sldId id="2017"/>
            <p14:sldId id="2018"/>
            <p14:sldId id="2021"/>
            <p14:sldId id="2020"/>
            <p14:sldId id="1928"/>
            <p14:sldId id="2016"/>
            <p14:sldId id="2019"/>
            <p14:sldId id="2011"/>
            <p14:sldId id="2012"/>
          </p14:sldIdLst>
        </p14:section>
        <p14:section name="结束节" id="{AFDF9ECB-FBDF-944C-97A6-0376092CAD14}">
          <p14:sldIdLst>
            <p14:sldId id="191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13077"/>
    <a:srgbClr val="81C5B8"/>
    <a:srgbClr val="BFBFBF"/>
    <a:srgbClr val="2663A7"/>
    <a:srgbClr val="40A693"/>
    <a:srgbClr val="F1F3F9"/>
    <a:srgbClr val="61B2C3"/>
    <a:srgbClr val="8C9BC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 autoAdjust="0"/>
    <p:restoredTop sz="82938" autoAdjust="0"/>
  </p:normalViewPr>
  <p:slideViewPr>
    <p:cSldViewPr snapToGrid="0">
      <p:cViewPr varScale="1">
        <p:scale>
          <a:sx n="105" d="100"/>
          <a:sy n="105" d="100"/>
        </p:scale>
        <p:origin x="630" y="60"/>
      </p:cViewPr>
      <p:guideLst>
        <p:guide orient="horz" pos="317"/>
        <p:guide pos="141"/>
        <p:guide orient="horz" pos="139"/>
        <p:guide orient="horz" pos="788"/>
        <p:guide pos="3202"/>
        <p:guide orient="horz" pos="222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620" cy="5719445"/>
          </a:xfrm>
          <a:prstGeom prst="rect">
            <a:avLst/>
          </a:prstGeom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1" y="468256"/>
            <a:ext cx="2643551" cy="2905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5"/>
            <a:ext cx="10167885" cy="5719710"/>
          </a:xfrm>
          <a:prstGeom prst="rect">
            <a:avLst/>
          </a:prstGeom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180882" y="5301078"/>
            <a:ext cx="300411" cy="2933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167885" cy="571971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请输入您的标题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6.xml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.bin"/><Relationship Id="rId3" Type="http://schemas.openxmlformats.org/officeDocument/2006/relationships/image" Target="../media/image23.jpe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8.xml"/><Relationship Id="rId2" Type="http://schemas.openxmlformats.org/officeDocument/2006/relationships/image" Target="../media/image5.emf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2.jpe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6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7.emf"/><Relationship Id="rId1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4381" y="1928809"/>
            <a:ext cx="5025309" cy="7459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sp>
        <p:nvSpPr>
          <p:cNvPr id="105" name="文本框 11"/>
          <p:cNvSpPr txBox="1"/>
          <p:nvPr/>
        </p:nvSpPr>
        <p:spPr>
          <a:xfrm>
            <a:off x="3839210" y="3286125"/>
            <a:ext cx="5246370" cy="50673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>
              <a:defRPr sz="115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2800"/>
              <a:t>如何系统入门大模型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立刻马上开始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1508" name="Oval 19"/>
          <p:cNvSpPr>
            <a:spLocks noChangeArrowheads="1"/>
          </p:cNvSpPr>
          <p:nvPr/>
        </p:nvSpPr>
        <p:spPr bwMode="auto">
          <a:xfrm>
            <a:off x="1701165" y="411353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09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10" y="4310380"/>
            <a:ext cx="3905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Oval 16"/>
          <p:cNvSpPr>
            <a:spLocks noChangeArrowheads="1"/>
          </p:cNvSpPr>
          <p:nvPr/>
        </p:nvSpPr>
        <p:spPr bwMode="auto">
          <a:xfrm>
            <a:off x="1701165" y="3056255"/>
            <a:ext cx="711200" cy="715645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1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65" y="3219450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Oval 10"/>
          <p:cNvSpPr>
            <a:spLocks noChangeArrowheads="1"/>
          </p:cNvSpPr>
          <p:nvPr/>
        </p:nvSpPr>
        <p:spPr bwMode="auto">
          <a:xfrm>
            <a:off x="1701165" y="199898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3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10" y="2164080"/>
            <a:ext cx="34798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2586990" y="2230120"/>
            <a:ext cx="49936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不要准备这个准备那个，迟迟不动手。</a:t>
            </a:r>
            <a:endParaRPr lang="zh-CN" altLang="en-US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6" name="TextBox 13"/>
          <p:cNvSpPr txBox="1">
            <a:spLocks noChangeArrowheads="1"/>
          </p:cNvSpPr>
          <p:nvPr/>
        </p:nvSpPr>
        <p:spPr bwMode="auto">
          <a:xfrm>
            <a:off x="2586990" y="3291205"/>
            <a:ext cx="483616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不要完美主义，强迫症，非要每天打卡，非要看几个小时，非要读几篇paper。着相了，施主。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8" name="TextBox 13"/>
          <p:cNvSpPr txBox="1">
            <a:spLocks noChangeArrowheads="1"/>
          </p:cNvSpPr>
          <p:nvPr/>
        </p:nvSpPr>
        <p:spPr bwMode="auto">
          <a:xfrm>
            <a:off x="2581910" y="4348480"/>
            <a:ext cx="60858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Arial" panose="020B0604020202090204" pitchFamily="34" charset="0"/>
              </a:rPr>
              <a:t>身体形成习惯、习惯影响心理。由内而外不行了就由外而内。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036091" y="1597243"/>
            <a:ext cx="7615124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5400">
                <a:solidFill>
                  <a:schemeClr val="tx1"/>
                </a:solidFill>
                <a:sym typeface="+mn-ea"/>
              </a:rPr>
              <a:t>方法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4292810" y="2598364"/>
            <a:ext cx="89027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怎么学？</a:t>
            </a:r>
            <a:endParaRPr lang="zh-CN" sz="167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81975" y="3269340"/>
            <a:ext cx="4323357" cy="72199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通用方法论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大模型练级路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方法：怎么学？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23571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通用方法论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8194" name="稻壳儿小白白(http://dwz.cn/Wu2UP)"/>
          <p:cNvSpPr>
            <a:spLocks noChangeShapeType="1"/>
          </p:cNvSpPr>
          <p:nvPr/>
        </p:nvSpPr>
        <p:spPr bwMode="auto">
          <a:xfrm flipV="1">
            <a:off x="1516380" y="3183890"/>
            <a:ext cx="757110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195" name="稻壳儿小白白(http://dwz.cn/Wu2UP)"/>
          <p:cNvSpPr>
            <a:spLocks noChangeShapeType="1"/>
          </p:cNvSpPr>
          <p:nvPr/>
        </p:nvSpPr>
        <p:spPr bwMode="auto">
          <a:xfrm flipV="1">
            <a:off x="5099685" y="1560830"/>
            <a:ext cx="0" cy="348742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>
            <a:spLocks noChangeArrowheads="1"/>
          </p:cNvSpPr>
          <p:nvPr/>
        </p:nvSpPr>
        <p:spPr bwMode="auto">
          <a:xfrm>
            <a:off x="1494155" y="1856740"/>
            <a:ext cx="755015" cy="793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7" name="稻壳儿小白白(http://dwz.cn/Wu2UP)"/>
          <p:cNvSpPr>
            <a:spLocks noChangeArrowheads="1"/>
          </p:cNvSpPr>
          <p:nvPr/>
        </p:nvSpPr>
        <p:spPr bwMode="auto">
          <a:xfrm>
            <a:off x="5429250" y="1822450"/>
            <a:ext cx="755015" cy="793115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8" name="稻壳儿小白白(http://dwz.cn/Wu2UP)"/>
          <p:cNvSpPr>
            <a:spLocks noChangeArrowheads="1"/>
          </p:cNvSpPr>
          <p:nvPr/>
        </p:nvSpPr>
        <p:spPr bwMode="auto">
          <a:xfrm>
            <a:off x="1494155" y="3829685"/>
            <a:ext cx="755015" cy="793115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199" name="稻壳儿小白白(http://dwz.cn/Wu2UP)"/>
          <p:cNvSpPr>
            <a:spLocks noChangeArrowheads="1"/>
          </p:cNvSpPr>
          <p:nvPr/>
        </p:nvSpPr>
        <p:spPr bwMode="auto">
          <a:xfrm>
            <a:off x="5429250" y="3795395"/>
            <a:ext cx="755015" cy="793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8200" name="稻壳儿小白白(http://dwz.cn/Wu2UP)"/>
          <p:cNvSpPr/>
          <p:nvPr/>
        </p:nvSpPr>
        <p:spPr bwMode="auto">
          <a:xfrm>
            <a:off x="1718310" y="4099560"/>
            <a:ext cx="287020" cy="302895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1" name="稻壳儿小白白(http://dwz.cn/Wu2UP)"/>
          <p:cNvSpPr>
            <a:spLocks noEditPoints="1"/>
          </p:cNvSpPr>
          <p:nvPr/>
        </p:nvSpPr>
        <p:spPr bwMode="auto">
          <a:xfrm>
            <a:off x="5655945" y="2068830"/>
            <a:ext cx="301625" cy="295910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2" name="稻壳儿小白白(http://dwz.cn/Wu2UP)"/>
          <p:cNvSpPr>
            <a:spLocks noEditPoints="1"/>
          </p:cNvSpPr>
          <p:nvPr/>
        </p:nvSpPr>
        <p:spPr bwMode="auto">
          <a:xfrm>
            <a:off x="5697855" y="4025265"/>
            <a:ext cx="269875" cy="302895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203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100580"/>
            <a:ext cx="287020" cy="300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5" name="稻壳儿小白白(http://dwz.cn/Wu2UP)"/>
          <p:cNvSpPr txBox="1">
            <a:spLocks noChangeArrowheads="1"/>
          </p:cNvSpPr>
          <p:nvPr/>
        </p:nvSpPr>
        <p:spPr bwMode="auto">
          <a:xfrm>
            <a:off x="2422525" y="2100580"/>
            <a:ext cx="225615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Learning By Doing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7" name="稻壳儿小白白(http://dwz.cn/Wu2UP)"/>
          <p:cNvSpPr txBox="1">
            <a:spLocks noChangeArrowheads="1"/>
          </p:cNvSpPr>
          <p:nvPr/>
        </p:nvSpPr>
        <p:spPr bwMode="auto">
          <a:xfrm>
            <a:off x="6524625" y="2004695"/>
            <a:ext cx="245935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优先读第一手资料、源头，以此索骥，徐徐展开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2422525" y="4128135"/>
            <a:ext cx="225615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形成自己的体系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9" name="稻壳儿小白白(http://dwz.cn/Wu2UP)"/>
          <p:cNvSpPr txBox="1">
            <a:spLocks noChangeArrowheads="1"/>
          </p:cNvSpPr>
          <p:nvPr/>
        </p:nvSpPr>
        <p:spPr bwMode="auto">
          <a:xfrm>
            <a:off x="6524625" y="4069080"/>
            <a:ext cx="225615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信念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方法：怎么学？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大模型练级路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9218" name="稻壳儿小白白(http://dwz.cn/Wu2UP)"/>
          <p:cNvSpPr/>
          <p:nvPr/>
        </p:nvSpPr>
        <p:spPr bwMode="auto">
          <a:xfrm>
            <a:off x="857250" y="2288540"/>
            <a:ext cx="7761605" cy="3051810"/>
          </a:xfrm>
          <a:custGeom>
            <a:avLst/>
            <a:gdLst>
              <a:gd name="T0" fmla="*/ 2147483647 w 1735"/>
              <a:gd name="T1" fmla="*/ 2147483647 h 784"/>
              <a:gd name="T2" fmla="*/ 2147483647 w 1735"/>
              <a:gd name="T3" fmla="*/ 2147483647 h 784"/>
              <a:gd name="T4" fmla="*/ 2147483647 w 1735"/>
              <a:gd name="T5" fmla="*/ 2147483647 h 784"/>
              <a:gd name="T6" fmla="*/ 2147483647 w 1735"/>
              <a:gd name="T7" fmla="*/ 2147483647 h 784"/>
              <a:gd name="T8" fmla="*/ 2147483647 w 1735"/>
              <a:gd name="T9" fmla="*/ 2147483647 h 784"/>
              <a:gd name="T10" fmla="*/ 2147483647 w 1735"/>
              <a:gd name="T11" fmla="*/ 2147483647 h 784"/>
              <a:gd name="T12" fmla="*/ 2147483647 w 1735"/>
              <a:gd name="T13" fmla="*/ 2147483647 h 784"/>
              <a:gd name="T14" fmla="*/ 2147483647 w 1735"/>
              <a:gd name="T15" fmla="*/ 2147483647 h 784"/>
              <a:gd name="T16" fmla="*/ 2147483647 w 1735"/>
              <a:gd name="T17" fmla="*/ 2147483647 h 784"/>
              <a:gd name="T18" fmla="*/ 2147483647 w 1735"/>
              <a:gd name="T19" fmla="*/ 2147483647 h 784"/>
              <a:gd name="T20" fmla="*/ 0 w 1735"/>
              <a:gd name="T21" fmla="*/ 0 h 784"/>
              <a:gd name="T22" fmla="*/ 2147483647 w 1735"/>
              <a:gd name="T23" fmla="*/ 2147483647 h 784"/>
              <a:gd name="T24" fmla="*/ 2147483647 w 1735"/>
              <a:gd name="T25" fmla="*/ 2147483647 h 784"/>
              <a:gd name="T26" fmla="*/ 2147483647 w 1735"/>
              <a:gd name="T27" fmla="*/ 2147483647 h 784"/>
              <a:gd name="T28" fmla="*/ 2147483647 w 1735"/>
              <a:gd name="T29" fmla="*/ 2147483647 h 784"/>
              <a:gd name="T30" fmla="*/ 2147483647 w 1735"/>
              <a:gd name="T31" fmla="*/ 2147483647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pic>
        <p:nvPicPr>
          <p:cNvPr id="9219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70" y="3673475"/>
            <a:ext cx="1133475" cy="160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190" y="2981960"/>
            <a:ext cx="887095" cy="125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稻壳儿小白白(http://dwz.cn/Wu2UP)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1874520"/>
            <a:ext cx="848995" cy="120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稻壳儿小白白(http://dwz.cn/Wu2UP)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705" y="1682750"/>
            <a:ext cx="764540" cy="107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稻壳儿小白白(http://dwz.cn/Wu2UP)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00" y="3881755"/>
            <a:ext cx="1133475" cy="160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稻壳儿小白白(http://dwz.cn/Wu2UP)"/>
          <p:cNvSpPr>
            <a:spLocks noEditPoints="1"/>
          </p:cNvSpPr>
          <p:nvPr/>
        </p:nvSpPr>
        <p:spPr bwMode="auto">
          <a:xfrm>
            <a:off x="2220595" y="1788795"/>
            <a:ext cx="294005" cy="211455"/>
          </a:xfrm>
          <a:custGeom>
            <a:avLst/>
            <a:gdLst>
              <a:gd name="T0" fmla="*/ 2147483647 w 57"/>
              <a:gd name="T1" fmla="*/ 1222763170 h 46"/>
              <a:gd name="T2" fmla="*/ 2147483647 w 57"/>
              <a:gd name="T3" fmla="*/ 1222763170 h 46"/>
              <a:gd name="T4" fmla="*/ 2147483647 w 57"/>
              <a:gd name="T5" fmla="*/ 1222763170 h 46"/>
              <a:gd name="T6" fmla="*/ 2147483647 w 57"/>
              <a:gd name="T7" fmla="*/ 1222763170 h 46"/>
              <a:gd name="T8" fmla="*/ 1271942766 w 57"/>
              <a:gd name="T9" fmla="*/ 271728140 h 46"/>
              <a:gd name="T10" fmla="*/ 181708035 w 57"/>
              <a:gd name="T11" fmla="*/ 1222763170 h 46"/>
              <a:gd name="T12" fmla="*/ 136281026 w 57"/>
              <a:gd name="T13" fmla="*/ 1222763170 h 46"/>
              <a:gd name="T14" fmla="*/ 90854018 w 57"/>
              <a:gd name="T15" fmla="*/ 1222763170 h 46"/>
              <a:gd name="T16" fmla="*/ 0 w 57"/>
              <a:gd name="T17" fmla="*/ 1086905830 h 46"/>
              <a:gd name="T18" fmla="*/ 0 w 57"/>
              <a:gd name="T19" fmla="*/ 1041615564 h 46"/>
              <a:gd name="T20" fmla="*/ 1181088748 w 57"/>
              <a:gd name="T21" fmla="*/ 45290267 h 46"/>
              <a:gd name="T22" fmla="*/ 1408217052 w 57"/>
              <a:gd name="T23" fmla="*/ 45290267 h 46"/>
              <a:gd name="T24" fmla="*/ 1817053391 w 57"/>
              <a:gd name="T25" fmla="*/ 362301943 h 46"/>
              <a:gd name="T26" fmla="*/ 1817053391 w 57"/>
              <a:gd name="T27" fmla="*/ 45290267 h 46"/>
              <a:gd name="T28" fmla="*/ 1862480400 w 57"/>
              <a:gd name="T29" fmla="*/ 0 h 46"/>
              <a:gd name="T30" fmla="*/ 2147483647 w 57"/>
              <a:gd name="T31" fmla="*/ 0 h 46"/>
              <a:gd name="T32" fmla="*/ 2147483647 w 57"/>
              <a:gd name="T33" fmla="*/ 45290267 h 46"/>
              <a:gd name="T34" fmla="*/ 2147483647 w 57"/>
              <a:gd name="T35" fmla="*/ 724603887 h 46"/>
              <a:gd name="T36" fmla="*/ 2147483647 w 57"/>
              <a:gd name="T37" fmla="*/ 1041615564 h 46"/>
              <a:gd name="T38" fmla="*/ 2147483647 w 57"/>
              <a:gd name="T39" fmla="*/ 1086905830 h 46"/>
              <a:gd name="T40" fmla="*/ 2147483647 w 57"/>
              <a:gd name="T41" fmla="*/ 1222763170 h 46"/>
              <a:gd name="T42" fmla="*/ 2147483647 w 57"/>
              <a:gd name="T43" fmla="*/ 1992657324 h 46"/>
              <a:gd name="T44" fmla="*/ 2135042453 w 57"/>
              <a:gd name="T45" fmla="*/ 2083231127 h 46"/>
              <a:gd name="T46" fmla="*/ 1499071070 w 57"/>
              <a:gd name="T47" fmla="*/ 2083231127 h 46"/>
              <a:gd name="T48" fmla="*/ 1499071070 w 57"/>
              <a:gd name="T49" fmla="*/ 1449201044 h 46"/>
              <a:gd name="T50" fmla="*/ 1090234731 w 57"/>
              <a:gd name="T51" fmla="*/ 1449201044 h 46"/>
              <a:gd name="T52" fmla="*/ 1090234731 w 57"/>
              <a:gd name="T53" fmla="*/ 2083231127 h 46"/>
              <a:gd name="T54" fmla="*/ 454263348 w 57"/>
              <a:gd name="T55" fmla="*/ 2083231127 h 46"/>
              <a:gd name="T56" fmla="*/ 363409330 w 57"/>
              <a:gd name="T57" fmla="*/ 1992657324 h 46"/>
              <a:gd name="T58" fmla="*/ 363409330 w 57"/>
              <a:gd name="T59" fmla="*/ 1222763170 h 46"/>
              <a:gd name="T60" fmla="*/ 363409330 w 57"/>
              <a:gd name="T61" fmla="*/ 1177479633 h 46"/>
              <a:gd name="T62" fmla="*/ 1271942766 w 57"/>
              <a:gd name="T63" fmla="*/ 407585480 h 46"/>
              <a:gd name="T64" fmla="*/ 2147483647 w 57"/>
              <a:gd name="T65" fmla="*/ 1177479633 h 46"/>
              <a:gd name="T66" fmla="*/ 2147483647 w 57"/>
              <a:gd name="T67" fmla="*/ 1222763170 h 46"/>
              <a:gd name="T68" fmla="*/ 2147483647 w 57"/>
              <a:gd name="T69" fmla="*/ 1992657324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5" name="稻壳儿小白白(http://dwz.cn/Wu2UP)"/>
          <p:cNvSpPr>
            <a:spLocks noEditPoints="1"/>
          </p:cNvSpPr>
          <p:nvPr/>
        </p:nvSpPr>
        <p:spPr bwMode="auto">
          <a:xfrm>
            <a:off x="5126990" y="1980565"/>
            <a:ext cx="320675" cy="281305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6" name="稻壳儿小白白(http://dwz.cn/Wu2UP)"/>
          <p:cNvSpPr>
            <a:spLocks noEditPoints="1"/>
          </p:cNvSpPr>
          <p:nvPr/>
        </p:nvSpPr>
        <p:spPr bwMode="auto">
          <a:xfrm>
            <a:off x="3323590" y="3105150"/>
            <a:ext cx="381635" cy="255905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7" name="稻壳儿小白白(http://dwz.cn/Wu2UP)"/>
          <p:cNvSpPr>
            <a:spLocks noChangeAspect="1" noEditPoints="1"/>
          </p:cNvSpPr>
          <p:nvPr/>
        </p:nvSpPr>
        <p:spPr bwMode="auto">
          <a:xfrm>
            <a:off x="4373245" y="3869055"/>
            <a:ext cx="313690" cy="280670"/>
          </a:xfrm>
          <a:custGeom>
            <a:avLst/>
            <a:gdLst>
              <a:gd name="T0" fmla="*/ 2147483647 w 58"/>
              <a:gd name="T1" fmla="*/ 1658379393 h 58"/>
              <a:gd name="T2" fmla="*/ 2147483647 w 58"/>
              <a:gd name="T3" fmla="*/ 1708633314 h 58"/>
              <a:gd name="T4" fmla="*/ 2147483647 w 58"/>
              <a:gd name="T5" fmla="*/ 1758887235 h 58"/>
              <a:gd name="T6" fmla="*/ 2147483647 w 58"/>
              <a:gd name="T7" fmla="*/ 1959902919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1944803333 w 58"/>
              <a:gd name="T19" fmla="*/ 2147483647 h 58"/>
              <a:gd name="T20" fmla="*/ 1795202533 w 58"/>
              <a:gd name="T21" fmla="*/ 2147483647 h 58"/>
              <a:gd name="T22" fmla="*/ 1695471021 w 58"/>
              <a:gd name="T23" fmla="*/ 2147483647 h 58"/>
              <a:gd name="T24" fmla="*/ 1645601734 w 58"/>
              <a:gd name="T25" fmla="*/ 2147483647 h 58"/>
              <a:gd name="T26" fmla="*/ 1246668622 w 58"/>
              <a:gd name="T27" fmla="*/ 2147483647 h 58"/>
              <a:gd name="T28" fmla="*/ 1146937109 w 58"/>
              <a:gd name="T29" fmla="*/ 2147483647 h 58"/>
              <a:gd name="T30" fmla="*/ 1097067822 w 58"/>
              <a:gd name="T31" fmla="*/ 2147483647 h 58"/>
              <a:gd name="T32" fmla="*/ 947467023 w 58"/>
              <a:gd name="T33" fmla="*/ 2147483647 h 58"/>
              <a:gd name="T34" fmla="*/ 698134711 w 58"/>
              <a:gd name="T35" fmla="*/ 2147483647 h 58"/>
              <a:gd name="T36" fmla="*/ 648265424 w 58"/>
              <a:gd name="T37" fmla="*/ 2147483647 h 58"/>
              <a:gd name="T38" fmla="*/ 598403198 w 58"/>
              <a:gd name="T39" fmla="*/ 2147483647 h 58"/>
              <a:gd name="T40" fmla="*/ 249332312 w 58"/>
              <a:gd name="T41" fmla="*/ 2147483647 h 58"/>
              <a:gd name="T42" fmla="*/ 249332312 w 58"/>
              <a:gd name="T43" fmla="*/ 2147483647 h 58"/>
              <a:gd name="T44" fmla="*/ 249332312 w 58"/>
              <a:gd name="T45" fmla="*/ 2147483647 h 58"/>
              <a:gd name="T46" fmla="*/ 448802399 w 58"/>
              <a:gd name="T47" fmla="*/ 1959902919 h 58"/>
              <a:gd name="T48" fmla="*/ 398933112 w 58"/>
              <a:gd name="T49" fmla="*/ 1758887235 h 58"/>
              <a:gd name="T50" fmla="*/ 49869287 w 58"/>
              <a:gd name="T51" fmla="*/ 1708633314 h 58"/>
              <a:gd name="T52" fmla="*/ 0 w 58"/>
              <a:gd name="T53" fmla="*/ 1658379393 h 58"/>
              <a:gd name="T54" fmla="*/ 0 w 58"/>
              <a:gd name="T55" fmla="*/ 1206094104 h 58"/>
              <a:gd name="T56" fmla="*/ 49869287 w 58"/>
              <a:gd name="T57" fmla="*/ 1155840183 h 58"/>
              <a:gd name="T58" fmla="*/ 398933112 w 58"/>
              <a:gd name="T59" fmla="*/ 1105586262 h 58"/>
              <a:gd name="T60" fmla="*/ 448802399 w 58"/>
              <a:gd name="T61" fmla="*/ 904570578 h 58"/>
              <a:gd name="T62" fmla="*/ 249332312 w 58"/>
              <a:gd name="T63" fmla="*/ 653300973 h 58"/>
              <a:gd name="T64" fmla="*/ 249332312 w 58"/>
              <a:gd name="T65" fmla="*/ 603047052 h 58"/>
              <a:gd name="T66" fmla="*/ 249332312 w 58"/>
              <a:gd name="T67" fmla="*/ 552793131 h 58"/>
              <a:gd name="T68" fmla="*/ 648265424 w 58"/>
              <a:gd name="T69" fmla="*/ 251269605 h 58"/>
              <a:gd name="T70" fmla="*/ 698134711 w 58"/>
              <a:gd name="T71" fmla="*/ 251269605 h 58"/>
              <a:gd name="T72" fmla="*/ 947467023 w 58"/>
              <a:gd name="T73" fmla="*/ 452285289 h 58"/>
              <a:gd name="T74" fmla="*/ 1097067822 w 58"/>
              <a:gd name="T75" fmla="*/ 402031368 h 58"/>
              <a:gd name="T76" fmla="*/ 1146937109 w 58"/>
              <a:gd name="T77" fmla="*/ 50253921 h 58"/>
              <a:gd name="T78" fmla="*/ 1246668622 w 58"/>
              <a:gd name="T79" fmla="*/ 0 h 58"/>
              <a:gd name="T80" fmla="*/ 1645601734 w 58"/>
              <a:gd name="T81" fmla="*/ 0 h 58"/>
              <a:gd name="T82" fmla="*/ 1695471021 w 58"/>
              <a:gd name="T83" fmla="*/ 50253921 h 58"/>
              <a:gd name="T84" fmla="*/ 1795202533 w 58"/>
              <a:gd name="T85" fmla="*/ 402031368 h 58"/>
              <a:gd name="T86" fmla="*/ 1944803333 w 58"/>
              <a:gd name="T87" fmla="*/ 452285289 h 58"/>
              <a:gd name="T88" fmla="*/ 2147483647 w 58"/>
              <a:gd name="T89" fmla="*/ 251269605 h 58"/>
              <a:gd name="T90" fmla="*/ 2147483647 w 58"/>
              <a:gd name="T91" fmla="*/ 251269605 h 58"/>
              <a:gd name="T92" fmla="*/ 2147483647 w 58"/>
              <a:gd name="T93" fmla="*/ 251269605 h 58"/>
              <a:gd name="T94" fmla="*/ 2147483647 w 58"/>
              <a:gd name="T95" fmla="*/ 603047052 h 58"/>
              <a:gd name="T96" fmla="*/ 2147483647 w 58"/>
              <a:gd name="T97" fmla="*/ 603047052 h 58"/>
              <a:gd name="T98" fmla="*/ 2147483647 w 58"/>
              <a:gd name="T99" fmla="*/ 653300973 h 58"/>
              <a:gd name="T100" fmla="*/ 2147483647 w 58"/>
              <a:gd name="T101" fmla="*/ 904570578 h 58"/>
              <a:gd name="T102" fmla="*/ 2147483647 w 58"/>
              <a:gd name="T103" fmla="*/ 1105586262 h 58"/>
              <a:gd name="T104" fmla="*/ 2147483647 w 58"/>
              <a:gd name="T105" fmla="*/ 1155840183 h 58"/>
              <a:gd name="T106" fmla="*/ 2147483647 w 58"/>
              <a:gd name="T107" fmla="*/ 1256348025 h 58"/>
              <a:gd name="T108" fmla="*/ 2147483647 w 58"/>
              <a:gd name="T109" fmla="*/ 1658379393 h 58"/>
              <a:gd name="T110" fmla="*/ 1446138709 w 58"/>
              <a:gd name="T111" fmla="*/ 954824499 h 58"/>
              <a:gd name="T112" fmla="*/ 947467023 w 58"/>
              <a:gd name="T113" fmla="*/ 1457363709 h 58"/>
              <a:gd name="T114" fmla="*/ 1446138709 w 58"/>
              <a:gd name="T115" fmla="*/ 1909648998 h 58"/>
              <a:gd name="T116" fmla="*/ 1944803333 w 58"/>
              <a:gd name="T117" fmla="*/ 1457363709 h 58"/>
              <a:gd name="T118" fmla="*/ 1446138709 w 58"/>
              <a:gd name="T119" fmla="*/ 95482449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8" name="稻壳儿小白白(http://dwz.cn/Wu2UP)"/>
          <p:cNvSpPr>
            <a:spLocks noEditPoints="1"/>
          </p:cNvSpPr>
          <p:nvPr/>
        </p:nvSpPr>
        <p:spPr bwMode="auto">
          <a:xfrm>
            <a:off x="7349490" y="4076065"/>
            <a:ext cx="287655" cy="257175"/>
          </a:xfrm>
          <a:custGeom>
            <a:avLst/>
            <a:gdLst>
              <a:gd name="T0" fmla="*/ 1263468770 w 55"/>
              <a:gd name="T1" fmla="*/ 2147483647 h 55"/>
              <a:gd name="T2" fmla="*/ 0 w 55"/>
              <a:gd name="T3" fmla="*/ 1263468770 h 55"/>
              <a:gd name="T4" fmla="*/ 1263468770 w 55"/>
              <a:gd name="T5" fmla="*/ 0 h 55"/>
              <a:gd name="T6" fmla="*/ 2147483647 w 55"/>
              <a:gd name="T7" fmla="*/ 1263468770 h 55"/>
              <a:gd name="T8" fmla="*/ 1263468770 w 55"/>
              <a:gd name="T9" fmla="*/ 2147483647 h 55"/>
              <a:gd name="T10" fmla="*/ 2105776723 w 55"/>
              <a:gd name="T11" fmla="*/ 935902286 h 55"/>
              <a:gd name="T12" fmla="*/ 1965392064 w 55"/>
              <a:gd name="T13" fmla="*/ 795517627 h 55"/>
              <a:gd name="T14" fmla="*/ 1871804572 w 55"/>
              <a:gd name="T15" fmla="*/ 748720461 h 55"/>
              <a:gd name="T16" fmla="*/ 1778210239 w 55"/>
              <a:gd name="T17" fmla="*/ 795517627 h 55"/>
              <a:gd name="T18" fmla="*/ 1123084111 w 55"/>
              <a:gd name="T19" fmla="*/ 1450643755 h 55"/>
              <a:gd name="T20" fmla="*/ 748720461 w 55"/>
              <a:gd name="T21" fmla="*/ 1076286945 h 55"/>
              <a:gd name="T22" fmla="*/ 655132968 w 55"/>
              <a:gd name="T23" fmla="*/ 1029489778 h 55"/>
              <a:gd name="T24" fmla="*/ 608335802 w 55"/>
              <a:gd name="T25" fmla="*/ 1076286945 h 55"/>
              <a:gd name="T26" fmla="*/ 421153977 w 55"/>
              <a:gd name="T27" fmla="*/ 1216671604 h 55"/>
              <a:gd name="T28" fmla="*/ 421153977 w 55"/>
              <a:gd name="T29" fmla="*/ 1310259096 h 55"/>
              <a:gd name="T30" fmla="*/ 421153977 w 55"/>
              <a:gd name="T31" fmla="*/ 1403853429 h 55"/>
              <a:gd name="T32" fmla="*/ 1029489778 w 55"/>
              <a:gd name="T33" fmla="*/ 2012189231 h 55"/>
              <a:gd name="T34" fmla="*/ 1123084111 w 55"/>
              <a:gd name="T35" fmla="*/ 2012189231 h 55"/>
              <a:gd name="T36" fmla="*/ 1216671604 w 55"/>
              <a:gd name="T37" fmla="*/ 2012189231 h 55"/>
              <a:gd name="T38" fmla="*/ 2105776723 w 55"/>
              <a:gd name="T39" fmla="*/ 1076286945 h 55"/>
              <a:gd name="T40" fmla="*/ 2147483647 w 55"/>
              <a:gd name="T41" fmla="*/ 1029489778 h 55"/>
              <a:gd name="T42" fmla="*/ 2105776723 w 55"/>
              <a:gd name="T43" fmla="*/ 935902286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9229" name="稻壳儿小白白(http://dwz.cn/Wu2UP)"/>
          <p:cNvSpPr txBox="1">
            <a:spLocks noChangeArrowheads="1"/>
          </p:cNvSpPr>
          <p:nvPr/>
        </p:nvSpPr>
        <p:spPr bwMode="auto">
          <a:xfrm>
            <a:off x="2843530" y="1761490"/>
            <a:ext cx="105473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感受了解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0" name="稻壳儿小白白(http://dwz.cn/Wu2UP)"/>
          <p:cNvSpPr txBox="1">
            <a:spLocks noChangeArrowheads="1"/>
          </p:cNvSpPr>
          <p:nvPr/>
        </p:nvSpPr>
        <p:spPr bwMode="auto">
          <a:xfrm>
            <a:off x="2844165" y="1209040"/>
            <a:ext cx="1287145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指引和方向，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迫不及待想动手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1" name="稻壳儿小白白(http://dwz.cn/Wu2UP)"/>
          <p:cNvSpPr txBox="1">
            <a:spLocks noChangeArrowheads="1"/>
          </p:cNvSpPr>
          <p:nvPr/>
        </p:nvSpPr>
        <p:spPr bwMode="auto">
          <a:xfrm>
            <a:off x="5848985" y="1969770"/>
            <a:ext cx="184594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理论+Demo上路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2" name="稻壳儿小白白(http://dwz.cn/Wu2UP)"/>
          <p:cNvSpPr txBox="1">
            <a:spLocks noChangeArrowheads="1"/>
          </p:cNvSpPr>
          <p:nvPr/>
        </p:nvSpPr>
        <p:spPr bwMode="auto">
          <a:xfrm>
            <a:off x="5850890" y="2288540"/>
            <a:ext cx="1786255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开始有点感觉了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3" name="稻壳儿小白白(http://dwz.cn/Wu2UP)"/>
          <p:cNvSpPr txBox="1">
            <a:spLocks noChangeArrowheads="1"/>
          </p:cNvSpPr>
          <p:nvPr/>
        </p:nvSpPr>
        <p:spPr bwMode="auto">
          <a:xfrm>
            <a:off x="1917065" y="3077210"/>
            <a:ext cx="105283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逐步深入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4" name="稻壳儿小白白(http://dwz.cn/Wu2UP)"/>
          <p:cNvSpPr txBox="1">
            <a:spLocks noChangeArrowheads="1"/>
          </p:cNvSpPr>
          <p:nvPr/>
        </p:nvSpPr>
        <p:spPr bwMode="auto">
          <a:xfrm>
            <a:off x="1106805" y="3405505"/>
            <a:ext cx="1863090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依然在实践，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r"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但已经在工业项目水准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5" name="稻壳儿小白白(http://dwz.cn/Wu2UP)"/>
          <p:cNvSpPr txBox="1">
            <a:spLocks noChangeArrowheads="1"/>
          </p:cNvSpPr>
          <p:nvPr/>
        </p:nvSpPr>
        <p:spPr bwMode="auto">
          <a:xfrm>
            <a:off x="5161915" y="3890645"/>
            <a:ext cx="10541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自由探索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6" name="稻壳儿小白白(http://dwz.cn/Wu2UP)"/>
          <p:cNvSpPr txBox="1">
            <a:spLocks noChangeArrowheads="1"/>
          </p:cNvSpPr>
          <p:nvPr/>
        </p:nvSpPr>
        <p:spPr bwMode="auto">
          <a:xfrm>
            <a:off x="5161915" y="3322955"/>
            <a:ext cx="1784985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承上，但比较专项的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系统课程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7" name="稻壳儿小白白(http://dwz.cn/Wu2UP)"/>
          <p:cNvSpPr txBox="1">
            <a:spLocks noChangeArrowheads="1"/>
          </p:cNvSpPr>
          <p:nvPr/>
        </p:nvSpPr>
        <p:spPr bwMode="auto">
          <a:xfrm>
            <a:off x="8131810" y="4058920"/>
            <a:ext cx="105473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深入钻研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238" name="稻壳儿小白白(http://dwz.cn/Wu2UP)"/>
          <p:cNvSpPr txBox="1">
            <a:spLocks noChangeArrowheads="1"/>
          </p:cNvSpPr>
          <p:nvPr/>
        </p:nvSpPr>
        <p:spPr bwMode="auto">
          <a:xfrm>
            <a:off x="8142605" y="3493135"/>
            <a:ext cx="1630045" cy="4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不上课不看书，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sym typeface="Arial" panose="020B0604020202090204" pitchFamily="34" charset="0"/>
              </a:rPr>
              <a:t>一切围绕自己体系</a:t>
            </a:r>
            <a:endParaRPr lang="zh-CN" altLang="en-US" sz="14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263779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方法：怎么学？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1875">
                <a:solidFill>
                  <a:schemeClr val="tx1">
                    <a:lumMod val="65000"/>
                    <a:lumOff val="35000"/>
                  </a:schemeClr>
                </a:solidFill>
              </a:rPr>
              <a:t>大模型练级路</a:t>
            </a:r>
            <a:endParaRPr lang="zh-CN" altLang="en-US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7" name="Picture 6" descr="大模型练级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765" y="1006475"/>
            <a:ext cx="4783455" cy="4468495"/>
          </a:xfrm>
          <a:prstGeom prst="rect">
            <a:avLst/>
          </a:prstGeom>
        </p:spPr>
      </p:pic>
      <p:graphicFrame>
        <p:nvGraphicFramePr>
          <p:cNvPr id="9" name="Object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77810" y="3950970"/>
          <a:ext cx="15240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4" imgW="1524000" imgH="1524000" progId="Package">
                  <p:embed/>
                </p:oleObj>
              </mc:Choice>
              <mc:Fallback>
                <p:oleObj name="" showAsIcon="1" r:id="rId4" imgW="1524000" imgH="1524000" progId="Package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77810" y="3950970"/>
                        <a:ext cx="152400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1"/>
            </p:custDataLst>
          </p:nvPr>
        </p:nvSpPr>
        <p:spPr>
          <a:xfrm>
            <a:off x="4162425" y="2319655"/>
            <a:ext cx="5731510" cy="1082675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/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You!</a:t>
            </a:r>
            <a:endParaRPr lang="en-US" altLang="zh-CN" sz="66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" y="-635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993775" y="757238"/>
            <a:ext cx="8180070" cy="1087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长琴，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工程师，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Datawhale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成员、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Rust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中文社区成员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公众号编辑、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年算法及工程经验，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目前从事多模态相关工作。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致力于用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改善世界，长期聚焦于算法科普、算法原理、性能优化等方面。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410" y="1928495"/>
            <a:ext cx="8179435" cy="338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32" y="821454"/>
            <a:ext cx="2320318" cy="4181206"/>
          </a:xfrm>
          <a:prstGeom prst="rect">
            <a:avLst/>
          </a:prstGeom>
        </p:spPr>
      </p:pic>
      <p:sp>
        <p:nvSpPr>
          <p:cNvPr id="7" name="îSļídè"/>
          <p:cNvSpPr txBox="1"/>
          <p:nvPr/>
        </p:nvSpPr>
        <p:spPr>
          <a:xfrm>
            <a:off x="2843518" y="2563000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tx2"/>
                </a:solidFill>
              </a:rPr>
              <a:t>02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11" name="îS1iḍe"/>
          <p:cNvSpPr txBox="1"/>
          <p:nvPr/>
        </p:nvSpPr>
        <p:spPr>
          <a:xfrm>
            <a:off x="2843518" y="1916314"/>
            <a:ext cx="6108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2800" dirty="0">
                <a:solidFill>
                  <a:schemeClr val="accent1"/>
                </a:solidFill>
              </a:rPr>
              <a:t>01</a:t>
            </a:r>
            <a:endParaRPr lang="en-US" altLang="zh-CN" sz="2800" dirty="0">
              <a:solidFill>
                <a:schemeClr val="accent1"/>
              </a:solidFill>
            </a:endParaRPr>
          </a:p>
        </p:txBody>
      </p:sp>
      <p:sp>
        <p:nvSpPr>
          <p:cNvPr id="12" name="îS1iḍe"/>
          <p:cNvSpPr txBox="1"/>
          <p:nvPr/>
        </p:nvSpPr>
        <p:spPr>
          <a:xfrm>
            <a:off x="3593673" y="2563000"/>
            <a:ext cx="9283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2800">
                <a:sym typeface="+mn-ea"/>
              </a:rPr>
              <a:t>方法</a:t>
            </a:r>
            <a:endParaRPr lang="zh-CN" altLang="en-US" sz="2800">
              <a:sym typeface="+mn-ea"/>
            </a:endParaRPr>
          </a:p>
        </p:txBody>
      </p:sp>
      <p:sp>
        <p:nvSpPr>
          <p:cNvPr id="15" name="îS1iḍe"/>
          <p:cNvSpPr txBox="1"/>
          <p:nvPr/>
        </p:nvSpPr>
        <p:spPr>
          <a:xfrm>
            <a:off x="3561828" y="1916313"/>
            <a:ext cx="928370" cy="646430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2800" dirty="0">
                <a:solidFill>
                  <a:schemeClr val="accent1"/>
                </a:solidFill>
                <a:sym typeface="+mn-ea"/>
              </a:rPr>
              <a:t>目的</a:t>
            </a:r>
            <a:endParaRPr lang="zh-CN" altLang="en-US" sz="2800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-81915"/>
            <a:ext cx="10445750" cy="5883910"/>
          </a:xfrm>
          <a:prstGeom prst="rect">
            <a:avLst/>
          </a:prstGeom>
        </p:spPr>
      </p:pic>
      <p:sp>
        <p:nvSpPr>
          <p:cNvPr id="113" name="文本框 11"/>
          <p:cNvSpPr txBox="1"/>
          <p:nvPr/>
        </p:nvSpPr>
        <p:spPr>
          <a:xfrm>
            <a:off x="1036091" y="1597243"/>
            <a:ext cx="7615124" cy="906780"/>
          </a:xfrm>
          <a:prstGeom prst="rect">
            <a:avLst/>
          </a:prstGeom>
          <a:ln w="25400">
            <a:miter lim="400000"/>
          </a:ln>
        </p:spPr>
        <p:txBody>
          <a:bodyPr wrap="square" tIns="38128" bIns="3812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5400">
                <a:solidFill>
                  <a:schemeClr val="tx1"/>
                </a:solidFill>
                <a:sym typeface="+mn-ea"/>
              </a:rPr>
              <a:t>目的</a:t>
            </a:r>
            <a:endParaRPr lang="zh-CN" altLang="en-US" sz="54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4292810" y="2598364"/>
            <a:ext cx="1102360" cy="29781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1670">
                <a:solidFill>
                  <a:schemeClr val="tx1"/>
                </a:solidFill>
              </a:rPr>
              <a:t>为什么学？</a:t>
            </a:r>
            <a:endParaRPr lang="zh-CN" sz="167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81975" y="3269340"/>
            <a:ext cx="4323357" cy="104521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38128" tIns="38128" rIns="38128" bIns="3812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时刻不忘初衷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找目标定方向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500">
                <a:solidFill>
                  <a:schemeClr val="tx1"/>
                </a:solidFill>
                <a:sym typeface="FZLanTingHeiS-R-GB" panose="02000500000000000000" charset="-122"/>
              </a:rPr>
              <a:t>立刻马上开始</a:t>
            </a:r>
            <a:endParaRPr lang="zh-CN" altLang="en-US" sz="1500">
              <a:solidFill>
                <a:schemeClr val="tx1"/>
              </a:solidFill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7000">
              <a:srgbClr val="77DBFF">
                <a:lumMod val="71000"/>
                <a:lumOff val="29000"/>
              </a:srgbClr>
            </a:gs>
            <a:gs pos="32000">
              <a:srgbClr val="016DBB"/>
            </a:gs>
            <a:gs pos="57000">
              <a:srgbClr val="025FA3"/>
            </a:gs>
            <a:gs pos="0">
              <a:srgbClr val="007BD3"/>
            </a:gs>
            <a:gs pos="100000">
              <a:srgbClr val="034373"/>
            </a:gs>
          </a:gsLst>
          <a:path path="rect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时刻不忘初衷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49159" name="AutoShape 9"/>
          <p:cNvSpPr/>
          <p:nvPr/>
        </p:nvSpPr>
        <p:spPr bwMode="auto">
          <a:xfrm>
            <a:off x="2713990" y="1801495"/>
            <a:ext cx="1273175" cy="1365250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E447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" name="AutoShape 9"/>
          <p:cNvSpPr/>
          <p:nvPr/>
        </p:nvSpPr>
        <p:spPr bwMode="auto">
          <a:xfrm>
            <a:off x="4632325" y="1739900"/>
            <a:ext cx="1238885" cy="1487805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51308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9183" name="TextBox 13"/>
          <p:cNvSpPr txBox="1">
            <a:spLocks noChangeArrowheads="1"/>
          </p:cNvSpPr>
          <p:nvPr/>
        </p:nvSpPr>
        <p:spPr bwMode="auto">
          <a:xfrm>
            <a:off x="2797175" y="2344420"/>
            <a:ext cx="11074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转行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9181" name="TextBox 13"/>
          <p:cNvSpPr txBox="1">
            <a:spLocks noChangeArrowheads="1"/>
          </p:cNvSpPr>
          <p:nvPr/>
        </p:nvSpPr>
        <p:spPr bwMode="auto">
          <a:xfrm>
            <a:off x="4747895" y="2360930"/>
            <a:ext cx="10083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完成任务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AutoShape 9"/>
          <p:cNvSpPr/>
          <p:nvPr/>
        </p:nvSpPr>
        <p:spPr bwMode="auto">
          <a:xfrm>
            <a:off x="8338185" y="1926590"/>
            <a:ext cx="1238885" cy="1487805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51308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8453755" y="2547620"/>
            <a:ext cx="10083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纯学习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1" name="AutoShape 9"/>
          <p:cNvSpPr/>
          <p:nvPr/>
        </p:nvSpPr>
        <p:spPr bwMode="auto">
          <a:xfrm>
            <a:off x="5421630" y="674370"/>
            <a:ext cx="1273175" cy="1365250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E447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5504815" y="1217295"/>
            <a:ext cx="11074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玩票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3" name="AutoShape 9"/>
          <p:cNvSpPr/>
          <p:nvPr/>
        </p:nvSpPr>
        <p:spPr bwMode="auto">
          <a:xfrm>
            <a:off x="6894830" y="1250950"/>
            <a:ext cx="1273175" cy="1365250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DE447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978015" y="1793875"/>
            <a:ext cx="11074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兴趣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dot</a:t>
            </a:r>
            <a:endParaRPr lang="en-US" altLang="zh-CN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5" name="AutoShape 9"/>
          <p:cNvSpPr/>
          <p:nvPr/>
        </p:nvSpPr>
        <p:spPr bwMode="auto">
          <a:xfrm>
            <a:off x="945515" y="1793875"/>
            <a:ext cx="1238885" cy="1487805"/>
          </a:xfrm>
          <a:custGeom>
            <a:avLst/>
            <a:gdLst>
              <a:gd name="T0" fmla="*/ 85411173 w 21600"/>
              <a:gd name="T1" fmla="*/ 0 h 21600"/>
              <a:gd name="T2" fmla="*/ 170814343 w 21600"/>
              <a:gd name="T3" fmla="*/ 56844042 h 21600"/>
              <a:gd name="T4" fmla="*/ 170814343 w 21600"/>
              <a:gd name="T5" fmla="*/ 170532024 h 21600"/>
              <a:gd name="T6" fmla="*/ 85403259 w 21600"/>
              <a:gd name="T7" fmla="*/ 227365396 h 21600"/>
              <a:gd name="T8" fmla="*/ 0 w 21600"/>
              <a:gd name="T9" fmla="*/ 170521457 h 21600"/>
              <a:gd name="T10" fmla="*/ 0 w 21600"/>
              <a:gd name="T11" fmla="*/ 56844042 h 21600"/>
              <a:gd name="T12" fmla="*/ 8541117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513087"/>
          </a:solidFill>
          <a:ln w="25400" cap="flat" cmpd="sng">
            <a:solidFill>
              <a:srgbClr val="000000">
                <a:alpha val="0"/>
              </a:srgbClr>
            </a:solidFill>
            <a:rou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1061085" y="2414905"/>
            <a:ext cx="10083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掌握工具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7" name="任意多边形 5"/>
          <p:cNvSpPr/>
          <p:nvPr/>
        </p:nvSpPr>
        <p:spPr bwMode="auto">
          <a:xfrm flipH="1">
            <a:off x="2941320" y="3622040"/>
            <a:ext cx="4620895" cy="761365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1875155" y="4484370"/>
            <a:ext cx="858520" cy="800100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5400" b="1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7666355" y="3598545"/>
            <a:ext cx="858520" cy="800100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28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0" name="组合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670" y="3837940"/>
            <a:ext cx="3619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3539490" y="3876040"/>
            <a:ext cx="309753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资源太多，而不是太少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33" name="组合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685665"/>
            <a:ext cx="36068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任意多边形 5"/>
          <p:cNvSpPr/>
          <p:nvPr/>
        </p:nvSpPr>
        <p:spPr bwMode="auto">
          <a:xfrm flipH="1">
            <a:off x="2941320" y="4523105"/>
            <a:ext cx="4620895" cy="761365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F13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/>
          </a:p>
        </p:txBody>
      </p:sp>
      <p:sp>
        <p:nvSpPr>
          <p:cNvPr id="35" name="TextBox 13"/>
          <p:cNvSpPr txBox="1">
            <a:spLocks noChangeArrowheads="1"/>
          </p:cNvSpPr>
          <p:nvPr/>
        </p:nvSpPr>
        <p:spPr bwMode="auto">
          <a:xfrm>
            <a:off x="3967480" y="4745355"/>
            <a:ext cx="256857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想做的事儿，永远做不完</a:t>
            </a:r>
            <a:endParaRPr lang="zh-CN" altLang="en-US" sz="16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时刻不忘初衷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43012" name="图片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847" r="36981" b="-847"/>
          <a:stretch>
            <a:fillRect/>
          </a:stretch>
        </p:blipFill>
        <p:spPr bwMode="auto">
          <a:xfrm>
            <a:off x="751840" y="2033270"/>
            <a:ext cx="1255713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Rectangle 9"/>
          <p:cNvSpPr>
            <a:spLocks noChangeArrowheads="1"/>
          </p:cNvSpPr>
          <p:nvPr/>
        </p:nvSpPr>
        <p:spPr bwMode="auto">
          <a:xfrm>
            <a:off x="2104390" y="2030095"/>
            <a:ext cx="101600" cy="1311275"/>
          </a:xfrm>
          <a:prstGeom prst="rect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1217295" eaLnBrk="1" hangingPunct="1"/>
            <a:endParaRPr lang="en-US" altLang="zh-CN" sz="3100">
              <a:solidFill>
                <a:srgbClr val="FFFFFF"/>
              </a:solidFill>
              <a:latin typeface="Roboto"/>
            </a:endParaRPr>
          </a:p>
        </p:txBody>
      </p:sp>
      <p:sp>
        <p:nvSpPr>
          <p:cNvPr id="43017" name="TextBox 20"/>
          <p:cNvSpPr txBox="1">
            <a:spLocks noChangeArrowheads="1"/>
          </p:cNvSpPr>
          <p:nvPr/>
        </p:nvSpPr>
        <p:spPr bwMode="auto">
          <a:xfrm>
            <a:off x="2205990" y="2004695"/>
            <a:ext cx="4413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72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5300">
                <a:solidFill>
                  <a:srgbClr val="445469"/>
                </a:solidFill>
                <a:latin typeface="Roboto"/>
                <a:ea typeface="Roboto"/>
                <a:cs typeface="Roboto"/>
              </a:rPr>
              <a:t>”</a:t>
            </a:r>
            <a:endParaRPr lang="en-US" altLang="zh-CN" sz="3100">
              <a:solidFill>
                <a:srgbClr val="445469"/>
              </a:solidFill>
              <a:latin typeface="Roboto"/>
            </a:endParaRPr>
          </a:p>
        </p:txBody>
      </p:sp>
      <p:sp>
        <p:nvSpPr>
          <p:cNvPr id="43023" name="矩形 15"/>
          <p:cNvSpPr>
            <a:spLocks noChangeArrowheads="1"/>
          </p:cNvSpPr>
          <p:nvPr/>
        </p:nvSpPr>
        <p:spPr bwMode="auto">
          <a:xfrm>
            <a:off x="3109595" y="1556385"/>
            <a:ext cx="6353175" cy="226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+mn-ea"/>
              </a:rPr>
              <a:t>人生中最令人感到挫折的，莫过于想做的事太多，结果不但没有足够的时间去做，反而想到每件事的步骤繁多，而被做不到的情绪所震慑，以致一事无成。我们必须承认，时间有限，任何人都无法做完所有的事情。聪明人知道，并非所有的行动都会产生好的结果，只有明智的行动才能带来有意义的结果，所以聪明人只会汲取做了以后获得正面效果的工作，做与完成最大目标有关的工作，而且专心致志，所以聪明人总能做出最有价值的贡献，并捞到很多好处。</a:t>
            </a:r>
            <a:endParaRPr lang="en-US" sz="1400"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+mn-ea"/>
            </a:endParaRPr>
          </a:p>
          <a:p>
            <a:pPr algn="r">
              <a:lnSpc>
                <a:spcPct val="150000"/>
              </a:lnSpc>
            </a:pPr>
            <a:r>
              <a:rPr lang="en-US" sz="1400"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+mn-ea"/>
              </a:rPr>
              <a:t>————  洛克菲勒</a:t>
            </a:r>
            <a:endParaRPr lang="en-US" altLang="zh-CN" sz="14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+mn-ea"/>
            </a:endParaRPr>
          </a:p>
        </p:txBody>
      </p:sp>
      <p:sp>
        <p:nvSpPr>
          <p:cNvPr id="7170" name="稻壳儿小白白(http://dwz.cn/Wu2UP)"/>
          <p:cNvSpPr>
            <a:spLocks noChangeArrowheads="1"/>
          </p:cNvSpPr>
          <p:nvPr/>
        </p:nvSpPr>
        <p:spPr bwMode="auto">
          <a:xfrm>
            <a:off x="2647315" y="4159250"/>
            <a:ext cx="661670" cy="539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1" name="稻壳儿小白白(http://dwz.cn/Wu2UP)"/>
          <p:cNvSpPr>
            <a:spLocks noChangeArrowheads="1"/>
          </p:cNvSpPr>
          <p:nvPr/>
        </p:nvSpPr>
        <p:spPr bwMode="auto">
          <a:xfrm>
            <a:off x="4843780" y="4159250"/>
            <a:ext cx="662305" cy="539115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2" name="稻壳儿小白白(http://dwz.cn/Wu2UP)"/>
          <p:cNvSpPr>
            <a:spLocks noChangeArrowheads="1"/>
          </p:cNvSpPr>
          <p:nvPr/>
        </p:nvSpPr>
        <p:spPr bwMode="auto">
          <a:xfrm>
            <a:off x="7040880" y="4159250"/>
            <a:ext cx="661670" cy="53911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9" name="稻壳儿小白白(http://dwz.cn/Wu2UP)"/>
          <p:cNvSpPr/>
          <p:nvPr/>
        </p:nvSpPr>
        <p:spPr bwMode="auto">
          <a:xfrm>
            <a:off x="2847340" y="4312920"/>
            <a:ext cx="262255" cy="226695"/>
          </a:xfrm>
          <a:custGeom>
            <a:avLst/>
            <a:gdLst>
              <a:gd name="T0" fmla="*/ 178974857 w 409"/>
              <a:gd name="T1" fmla="*/ 281180359 h 436"/>
              <a:gd name="T2" fmla="*/ 178974857 w 409"/>
              <a:gd name="T3" fmla="*/ 281180359 h 436"/>
              <a:gd name="T4" fmla="*/ 191509973 w 409"/>
              <a:gd name="T5" fmla="*/ 293584618 h 436"/>
              <a:gd name="T6" fmla="*/ 259060740 w 409"/>
              <a:gd name="T7" fmla="*/ 299787578 h 436"/>
              <a:gd name="T8" fmla="*/ 272292668 w 409"/>
              <a:gd name="T9" fmla="*/ 287382489 h 436"/>
              <a:gd name="T10" fmla="*/ 272292668 w 409"/>
              <a:gd name="T11" fmla="*/ 232249036 h 436"/>
              <a:gd name="T12" fmla="*/ 185242832 w 409"/>
              <a:gd name="T13" fmla="*/ 226046907 h 436"/>
              <a:gd name="T14" fmla="*/ 178974857 w 409"/>
              <a:gd name="T15" fmla="*/ 281180359 h 436"/>
              <a:gd name="T16" fmla="*/ 12535116 w 409"/>
              <a:gd name="T17" fmla="*/ 232249036 h 436"/>
              <a:gd name="T18" fmla="*/ 12535116 w 409"/>
              <a:gd name="T19" fmla="*/ 232249036 h 436"/>
              <a:gd name="T20" fmla="*/ 12535116 w 409"/>
              <a:gd name="T21" fmla="*/ 287382489 h 436"/>
              <a:gd name="T22" fmla="*/ 24374255 w 409"/>
              <a:gd name="T23" fmla="*/ 299787578 h 436"/>
              <a:gd name="T24" fmla="*/ 92620999 w 409"/>
              <a:gd name="T25" fmla="*/ 293584618 h 436"/>
              <a:gd name="T26" fmla="*/ 105156115 w 409"/>
              <a:gd name="T27" fmla="*/ 281180359 h 436"/>
              <a:gd name="T28" fmla="*/ 98888974 w 409"/>
              <a:gd name="T29" fmla="*/ 226046907 h 436"/>
              <a:gd name="T30" fmla="*/ 12535116 w 409"/>
              <a:gd name="T31" fmla="*/ 232249036 h 436"/>
              <a:gd name="T32" fmla="*/ 0 w 409"/>
              <a:gd name="T33" fmla="*/ 141279213 h 436"/>
              <a:gd name="T34" fmla="*/ 0 w 409"/>
              <a:gd name="T35" fmla="*/ 141279213 h 436"/>
              <a:gd name="T36" fmla="*/ 6267975 w 409"/>
              <a:gd name="T37" fmla="*/ 201925762 h 436"/>
              <a:gd name="T38" fmla="*/ 92620999 w 409"/>
              <a:gd name="T39" fmla="*/ 189520673 h 436"/>
              <a:gd name="T40" fmla="*/ 92620999 w 409"/>
              <a:gd name="T41" fmla="*/ 135076253 h 436"/>
              <a:gd name="T42" fmla="*/ 92620999 w 409"/>
              <a:gd name="T43" fmla="*/ 128874124 h 436"/>
              <a:gd name="T44" fmla="*/ 142065486 w 409"/>
              <a:gd name="T45" fmla="*/ 79943631 h 436"/>
              <a:gd name="T46" fmla="*/ 191509973 w 409"/>
              <a:gd name="T47" fmla="*/ 128874124 h 436"/>
              <a:gd name="T48" fmla="*/ 191509973 w 409"/>
              <a:gd name="T49" fmla="*/ 135076253 h 436"/>
              <a:gd name="T50" fmla="*/ 185242832 w 409"/>
              <a:gd name="T51" fmla="*/ 189520673 h 436"/>
              <a:gd name="T52" fmla="*/ 277863831 w 409"/>
              <a:gd name="T53" fmla="*/ 201925762 h 436"/>
              <a:gd name="T54" fmla="*/ 284130972 w 409"/>
              <a:gd name="T55" fmla="*/ 141279213 h 436"/>
              <a:gd name="T56" fmla="*/ 284130972 w 409"/>
              <a:gd name="T57" fmla="*/ 128874124 h 436"/>
              <a:gd name="T58" fmla="*/ 142065486 w 409"/>
              <a:gd name="T59" fmla="*/ 0 h 436"/>
              <a:gd name="T60" fmla="*/ 0 w 409"/>
              <a:gd name="T61" fmla="*/ 128874124 h 436"/>
              <a:gd name="T62" fmla="*/ 0 w 409"/>
              <a:gd name="T63" fmla="*/ 141279213 h 4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3" name="稻壳儿小白白(http://dwz.cn/Wu2UP)"/>
          <p:cNvSpPr/>
          <p:nvPr/>
        </p:nvSpPr>
        <p:spPr bwMode="auto">
          <a:xfrm>
            <a:off x="7207885" y="4296410"/>
            <a:ext cx="328930" cy="257810"/>
          </a:xfrm>
          <a:custGeom>
            <a:avLst/>
            <a:gdLst>
              <a:gd name="T0" fmla="*/ 54722512 w 515"/>
              <a:gd name="T1" fmla="*/ 231497219 h 498"/>
              <a:gd name="T2" fmla="*/ 54722512 w 515"/>
              <a:gd name="T3" fmla="*/ 231497219 h 498"/>
              <a:gd name="T4" fmla="*/ 12468410 w 515"/>
              <a:gd name="T5" fmla="*/ 322859183 h 498"/>
              <a:gd name="T6" fmla="*/ 117065394 w 515"/>
              <a:gd name="T7" fmla="*/ 298129822 h 498"/>
              <a:gd name="T8" fmla="*/ 110830773 w 515"/>
              <a:gd name="T9" fmla="*/ 237679352 h 498"/>
              <a:gd name="T10" fmla="*/ 54722512 w 515"/>
              <a:gd name="T11" fmla="*/ 231497219 h 498"/>
              <a:gd name="T12" fmla="*/ 343575813 w 515"/>
              <a:gd name="T13" fmla="*/ 12365095 h 498"/>
              <a:gd name="T14" fmla="*/ 343575813 w 515"/>
              <a:gd name="T15" fmla="*/ 12365095 h 498"/>
              <a:gd name="T16" fmla="*/ 135075135 w 515"/>
              <a:gd name="T17" fmla="*/ 158681655 h 498"/>
              <a:gd name="T18" fmla="*/ 97669905 w 515"/>
              <a:gd name="T19" fmla="*/ 201271984 h 498"/>
              <a:gd name="T20" fmla="*/ 103903694 w 515"/>
              <a:gd name="T21" fmla="*/ 206767030 h 498"/>
              <a:gd name="T22" fmla="*/ 128840514 w 515"/>
              <a:gd name="T23" fmla="*/ 225314258 h 498"/>
              <a:gd name="T24" fmla="*/ 141308924 w 515"/>
              <a:gd name="T25" fmla="*/ 243175226 h 498"/>
              <a:gd name="T26" fmla="*/ 147543545 w 515"/>
              <a:gd name="T27" fmla="*/ 249357359 h 498"/>
              <a:gd name="T28" fmla="*/ 190490105 w 515"/>
              <a:gd name="T29" fmla="*/ 212949991 h 498"/>
              <a:gd name="T30" fmla="*/ 343575813 w 515"/>
              <a:gd name="T31" fmla="*/ 12365095 h 49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5" name="稻壳儿小白白(http://dwz.cn/Wu2UP)"/>
          <p:cNvSpPr/>
          <p:nvPr/>
        </p:nvSpPr>
        <p:spPr bwMode="auto">
          <a:xfrm>
            <a:off x="5060950" y="4319270"/>
            <a:ext cx="213360" cy="212090"/>
          </a:xfrm>
          <a:custGeom>
            <a:avLst/>
            <a:gdLst>
              <a:gd name="T0" fmla="*/ 114170426 w 337"/>
              <a:gd name="T1" fmla="*/ 0 h 409"/>
              <a:gd name="T2" fmla="*/ 114170426 w 337"/>
              <a:gd name="T3" fmla="*/ 0 h 409"/>
              <a:gd name="T4" fmla="*/ 0 w 337"/>
              <a:gd name="T5" fmla="*/ 42776278 h 409"/>
              <a:gd name="T6" fmla="*/ 23785574 w 337"/>
              <a:gd name="T7" fmla="*/ 250446267 h 409"/>
              <a:gd name="T8" fmla="*/ 114170426 w 337"/>
              <a:gd name="T9" fmla="*/ 281493311 h 409"/>
              <a:gd name="T10" fmla="*/ 204556103 w 337"/>
              <a:gd name="T11" fmla="*/ 250446267 h 409"/>
              <a:gd name="T12" fmla="*/ 228341677 w 337"/>
              <a:gd name="T13" fmla="*/ 42776278 h 409"/>
              <a:gd name="T14" fmla="*/ 114170426 w 337"/>
              <a:gd name="T15" fmla="*/ 0 h 409"/>
              <a:gd name="T16" fmla="*/ 114170426 w 337"/>
              <a:gd name="T17" fmla="*/ 73823322 h 409"/>
              <a:gd name="T18" fmla="*/ 114170426 w 337"/>
              <a:gd name="T19" fmla="*/ 73823322 h 409"/>
              <a:gd name="T20" fmla="*/ 23785574 w 337"/>
              <a:gd name="T21" fmla="*/ 48985189 h 409"/>
              <a:gd name="T22" fmla="*/ 114170426 w 337"/>
              <a:gd name="T23" fmla="*/ 24837303 h 409"/>
              <a:gd name="T24" fmla="*/ 204556103 w 337"/>
              <a:gd name="T25" fmla="*/ 48985189 h 409"/>
              <a:gd name="T26" fmla="*/ 114170426 w 337"/>
              <a:gd name="T27" fmla="*/ 73823322 h 40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37" h="409">
                <a:moveTo>
                  <a:pt x="168" y="0"/>
                </a:moveTo>
                <a:lnTo>
                  <a:pt x="168" y="0"/>
                </a:lnTo>
                <a:cubicBezTo>
                  <a:pt x="62" y="0"/>
                  <a:pt x="0" y="36"/>
                  <a:pt x="0" y="62"/>
                </a:cubicBezTo>
                <a:cubicBezTo>
                  <a:pt x="35" y="363"/>
                  <a:pt x="35" y="363"/>
                  <a:pt x="35" y="363"/>
                </a:cubicBezTo>
                <a:cubicBezTo>
                  <a:pt x="35" y="372"/>
                  <a:pt x="88" y="408"/>
                  <a:pt x="168" y="408"/>
                </a:cubicBezTo>
                <a:cubicBezTo>
                  <a:pt x="248" y="408"/>
                  <a:pt x="301" y="372"/>
                  <a:pt x="301" y="363"/>
                </a:cubicBezTo>
                <a:cubicBezTo>
                  <a:pt x="336" y="62"/>
                  <a:pt x="336" y="62"/>
                  <a:pt x="336" y="62"/>
                </a:cubicBezTo>
                <a:cubicBezTo>
                  <a:pt x="336" y="36"/>
                  <a:pt x="274" y="0"/>
                  <a:pt x="168" y="0"/>
                </a:cubicBezTo>
                <a:close/>
                <a:moveTo>
                  <a:pt x="168" y="107"/>
                </a:moveTo>
                <a:lnTo>
                  <a:pt x="168" y="107"/>
                </a:lnTo>
                <a:cubicBezTo>
                  <a:pt x="88" y="107"/>
                  <a:pt x="35" y="80"/>
                  <a:pt x="35" y="71"/>
                </a:cubicBezTo>
                <a:cubicBezTo>
                  <a:pt x="35" y="62"/>
                  <a:pt x="88" y="36"/>
                  <a:pt x="168" y="36"/>
                </a:cubicBezTo>
                <a:cubicBezTo>
                  <a:pt x="248" y="36"/>
                  <a:pt x="301" y="62"/>
                  <a:pt x="301" y="71"/>
                </a:cubicBezTo>
                <a:cubicBezTo>
                  <a:pt x="301" y="80"/>
                  <a:pt x="248" y="107"/>
                  <a:pt x="168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8" name="稻壳儿小白白(http://dwz.cn/Wu2UP)"/>
          <p:cNvSpPr txBox="1">
            <a:spLocks noChangeArrowheads="1"/>
          </p:cNvSpPr>
          <p:nvPr/>
        </p:nvSpPr>
        <p:spPr bwMode="auto">
          <a:xfrm>
            <a:off x="4277360" y="4834255"/>
            <a:ext cx="17957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最大目标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90" name="稻壳儿小白白(http://dwz.cn/Wu2UP)"/>
          <p:cNvSpPr txBox="1">
            <a:spLocks noChangeArrowheads="1"/>
          </p:cNvSpPr>
          <p:nvPr/>
        </p:nvSpPr>
        <p:spPr bwMode="auto">
          <a:xfrm>
            <a:off x="6474460" y="4834255"/>
            <a:ext cx="17957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专心致志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9" name="稻壳儿小白白(http://dwz.cn/Wu2UP)"/>
          <p:cNvSpPr txBox="1">
            <a:spLocks noChangeArrowheads="1"/>
          </p:cNvSpPr>
          <p:nvPr/>
        </p:nvSpPr>
        <p:spPr bwMode="auto">
          <a:xfrm>
            <a:off x="2080260" y="4834255"/>
            <a:ext cx="179578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sym typeface="Arial" panose="020B0604020202090204" pitchFamily="34" charset="0"/>
              </a:rPr>
              <a:t>正面效果</a:t>
            </a:r>
            <a:endParaRPr lang="zh-CN" altLang="en-US" sz="16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时刻不忘初衷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1508" name="Oval 19"/>
          <p:cNvSpPr>
            <a:spLocks noChangeArrowheads="1"/>
          </p:cNvSpPr>
          <p:nvPr/>
        </p:nvSpPr>
        <p:spPr bwMode="auto">
          <a:xfrm>
            <a:off x="1701165" y="411353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09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10" y="4310380"/>
            <a:ext cx="3905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Oval 16"/>
          <p:cNvSpPr>
            <a:spLocks noChangeArrowheads="1"/>
          </p:cNvSpPr>
          <p:nvPr/>
        </p:nvSpPr>
        <p:spPr bwMode="auto">
          <a:xfrm>
            <a:off x="1701165" y="3056255"/>
            <a:ext cx="711200" cy="715645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1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65" y="3219450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Oval 10"/>
          <p:cNvSpPr>
            <a:spLocks noChangeArrowheads="1"/>
          </p:cNvSpPr>
          <p:nvPr/>
        </p:nvSpPr>
        <p:spPr bwMode="auto">
          <a:xfrm>
            <a:off x="1701165" y="199898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3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10" y="2164080"/>
            <a:ext cx="34798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2586990" y="2230120"/>
            <a:ext cx="49936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没有清晰坚定的目标，迟早被冲昏。</a:t>
            </a:r>
            <a:endParaRPr lang="zh-CN" altLang="en-US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6" name="TextBox 13"/>
          <p:cNvSpPr txBox="1">
            <a:spLocks noChangeArrowheads="1"/>
          </p:cNvSpPr>
          <p:nvPr/>
        </p:nvSpPr>
        <p:spPr bwMode="auto">
          <a:xfrm>
            <a:off x="2586990" y="3291205"/>
            <a:ext cx="34061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什么事都想做，就什么事都做不成。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8" name="TextBox 13"/>
          <p:cNvSpPr txBox="1">
            <a:spLocks noChangeArrowheads="1"/>
          </p:cNvSpPr>
          <p:nvPr/>
        </p:nvSpPr>
        <p:spPr bwMode="auto">
          <a:xfrm>
            <a:off x="2581910" y="4348480"/>
            <a:ext cx="48412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Arial" panose="020B0604020202090204" pitchFamily="34" charset="0"/>
              </a:rPr>
              <a:t>追踪热点、紧跟媒体，什么都知道——司机的知识。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找目标定方向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55" y="1386840"/>
            <a:ext cx="7280910" cy="4037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533431" y="379854"/>
            <a:ext cx="3008630" cy="490220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2920">
                <a:solidFill>
                  <a:schemeClr val="tx1"/>
                </a:solidFill>
              </a:rPr>
              <a:t>目的：为什么学？</a:t>
            </a:r>
            <a:endParaRPr lang="zh-CN" altLang="en-US" sz="2920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533431" y="920259"/>
            <a:ext cx="1474470" cy="330835"/>
          </a:xfrm>
          <a:prstGeom prst="rect">
            <a:avLst/>
          </a:prstGeom>
          <a:ln w="25400">
            <a:miter lim="400000"/>
          </a:ln>
        </p:spPr>
        <p:txBody>
          <a:bodyPr wrap="none" lIns="21182" tIns="21182" rIns="21182" bIns="21182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1875">
                <a:solidFill>
                  <a:schemeClr val="tx1">
                    <a:lumMod val="65000"/>
                    <a:lumOff val="35000"/>
                  </a:schemeClr>
                </a:solidFill>
              </a:rPr>
              <a:t>找目标定方向</a:t>
            </a:r>
            <a:endParaRPr lang="zh-CN" sz="1875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1508" name="Oval 19"/>
          <p:cNvSpPr>
            <a:spLocks noChangeArrowheads="1"/>
          </p:cNvSpPr>
          <p:nvPr/>
        </p:nvSpPr>
        <p:spPr bwMode="auto">
          <a:xfrm>
            <a:off x="1701165" y="411353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09" name="Group 2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410" y="4310380"/>
            <a:ext cx="3905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Oval 16"/>
          <p:cNvSpPr>
            <a:spLocks noChangeArrowheads="1"/>
          </p:cNvSpPr>
          <p:nvPr/>
        </p:nvSpPr>
        <p:spPr bwMode="auto">
          <a:xfrm>
            <a:off x="1701165" y="3056255"/>
            <a:ext cx="711200" cy="715645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1" name="Group 3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65" y="3219450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Oval 10"/>
          <p:cNvSpPr>
            <a:spLocks noChangeArrowheads="1"/>
          </p:cNvSpPr>
          <p:nvPr/>
        </p:nvSpPr>
        <p:spPr bwMode="auto">
          <a:xfrm>
            <a:off x="1701165" y="1998980"/>
            <a:ext cx="711200" cy="715645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11700">
              <a:solidFill>
                <a:schemeClr val="bg1"/>
              </a:solidFill>
            </a:endParaRPr>
          </a:p>
        </p:txBody>
      </p:sp>
      <p:pic>
        <p:nvPicPr>
          <p:cNvPr id="21513" name="Group 8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10" y="2164080"/>
            <a:ext cx="34798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2586990" y="2230120"/>
            <a:ext cx="49936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寻找理想。</a:t>
            </a:r>
            <a:endParaRPr lang="zh-CN" altLang="en-US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6" name="TextBox 13"/>
          <p:cNvSpPr txBox="1">
            <a:spLocks noChangeArrowheads="1"/>
          </p:cNvSpPr>
          <p:nvPr/>
        </p:nvSpPr>
        <p:spPr bwMode="auto">
          <a:xfrm>
            <a:off x="2586990" y="3291205"/>
            <a:ext cx="483616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sym typeface="Arial" panose="020B0604020202090204" pitchFamily="34" charset="0"/>
              </a:rPr>
              <a:t>做好相关的每一件小事（量变到质变）。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sym typeface="Arial" panose="020B0604020202090204" pitchFamily="34" charset="0"/>
            </a:endParaRPr>
          </a:p>
        </p:txBody>
      </p:sp>
      <p:sp>
        <p:nvSpPr>
          <p:cNvPr id="21518" name="TextBox 13"/>
          <p:cNvSpPr txBox="1">
            <a:spLocks noChangeArrowheads="1"/>
          </p:cNvSpPr>
          <p:nvPr/>
        </p:nvSpPr>
        <p:spPr bwMode="auto">
          <a:xfrm>
            <a:off x="2581910" y="4348480"/>
            <a:ext cx="484124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Yahei Mono" panose="020B0509020204020204" charset="-122"/>
                <a:ea typeface="Yahei Mono" panose="020B0509020204020204" charset="-122"/>
                <a:cs typeface="Yahei Mono" panose="020B0509020204020204" charset="-122"/>
                <a:sym typeface="Arial" panose="020B0604020202090204" pitchFamily="34" charset="0"/>
              </a:rPr>
              <a:t>持续地注入热情。</a:t>
            </a:r>
            <a:endParaRPr lang="en-US" altLang="zh-CN" sz="1600">
              <a:solidFill>
                <a:srgbClr val="445469"/>
              </a:solidFill>
              <a:latin typeface="Yahei Mono" panose="020B0509020204020204" charset="-122"/>
              <a:ea typeface="Yahei Mono" panose="020B0509020204020204" charset="-122"/>
              <a:cs typeface="Yahei Mono" panose="020B0509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ags/tag7.xml><?xml version="1.0" encoding="utf-8"?>
<p:tagLst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8.xml><?xml version="1.0" encoding="utf-8"?>
<p:tagLst xmlns:p="http://schemas.openxmlformats.org/presentationml/2006/main">
  <p:tag name="SMARTLAYOUT_SLIDE" val="1|4|NoFill|#FFFFFF|False|True|"/>
  <p:tag name="RESOURCELIBID_SMARTLAYOUT" val="556076"/>
</p:tagLst>
</file>

<file path=ppt/theme/theme1.xml><?xml version="1.0" encoding="utf-8"?>
<a:theme xmlns:a="http://schemas.openxmlformats.org/drawingml/2006/main" name="www.99ppt.com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0</TotalTime>
  <Words>862</Words>
  <Application>WPS Spreadsheets</Application>
  <PresentationFormat>自定义</PresentationFormat>
  <Paragraphs>143</Paragraphs>
  <Slides>15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SimSun</vt:lpstr>
      <vt:lpstr>Wingdings</vt:lpstr>
      <vt:lpstr>微软雅黑</vt:lpstr>
      <vt:lpstr>FZLanTingHeiS-DB-GB</vt:lpstr>
      <vt:lpstr>FZLanTingKanHeiS-R-GB</vt:lpstr>
      <vt:lpstr>FZLanTingHeiS-R-GB</vt:lpstr>
      <vt:lpstr>Calibri</vt:lpstr>
      <vt:lpstr>Helvetica Neue</vt:lpstr>
      <vt:lpstr>宋体-简</vt:lpstr>
      <vt:lpstr>方正兰亭中粗黑简体</vt:lpstr>
      <vt:lpstr>Arial Unicode MS</vt:lpstr>
      <vt:lpstr>等线</vt:lpstr>
      <vt:lpstr>苹方-简</vt:lpstr>
      <vt:lpstr>Apple Color Emoji</vt:lpstr>
      <vt:lpstr>Roboto</vt:lpstr>
      <vt:lpstr>Thonburi</vt:lpstr>
      <vt:lpstr>Yahei Mono</vt:lpstr>
      <vt:lpstr>www.99ppt.com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Yam</cp:lastModifiedBy>
  <cp:revision>963</cp:revision>
  <cp:lastPrinted>2024-03-12T15:26:57Z</cp:lastPrinted>
  <dcterms:created xsi:type="dcterms:W3CDTF">2024-03-12T15:26:57Z</dcterms:created>
  <dcterms:modified xsi:type="dcterms:W3CDTF">2024-03-12T15:26:57Z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  <property fmtid="{D5CDD505-2E9C-101B-9397-08002B2CF9AE}" pid="3" name="ICV">
    <vt:lpwstr>11BD6C44FCCE4CFD8D3CA8E4E7564896</vt:lpwstr>
  </property>
</Properties>
</file>